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1" r:id="rId3"/>
    <p:sldId id="285" r:id="rId4"/>
    <p:sldId id="258" r:id="rId5"/>
    <p:sldId id="293" r:id="rId6"/>
    <p:sldId id="264" r:id="rId7"/>
    <p:sldId id="260" r:id="rId8"/>
    <p:sldId id="287" r:id="rId9"/>
    <p:sldId id="286" r:id="rId10"/>
    <p:sldId id="262" r:id="rId11"/>
    <p:sldId id="288" r:id="rId12"/>
    <p:sldId id="289" r:id="rId13"/>
    <p:sldId id="290" r:id="rId14"/>
    <p:sldId id="291" r:id="rId15"/>
    <p:sldId id="263" r:id="rId16"/>
    <p:sldId id="292" r:id="rId17"/>
    <p:sldId id="294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slugi.permkrai.ru/" TargetMode="External"/><Relationship Id="rId2" Type="http://schemas.openxmlformats.org/officeDocument/2006/relationships/hyperlink" Target="mailto:sivascool2006@yandex.r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657600" y="4668806"/>
            <a:ext cx="5017171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Родителям будущих первоклассников 20</a:t>
            </a:r>
            <a:r>
              <a:rPr lang="en-US" sz="4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</a:t>
            </a: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 года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06" y="365126"/>
            <a:ext cx="4007744" cy="12576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Заявление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2318197"/>
            <a:ext cx="7547020" cy="3858766"/>
          </a:xfrm>
        </p:spPr>
        <p:txBody>
          <a:bodyPr>
            <a:noAutofit/>
          </a:bodyPr>
          <a:lstStyle/>
          <a:p>
            <a:r>
              <a:rPr lang="ru-RU" sz="2800" dirty="0"/>
              <a:t> фамилия, имя, отчество ребенка;</a:t>
            </a:r>
          </a:p>
          <a:p>
            <a:r>
              <a:rPr lang="ru-RU" sz="2800" dirty="0"/>
              <a:t> дата и место рождения ребенка;</a:t>
            </a:r>
          </a:p>
          <a:p>
            <a:r>
              <a:rPr lang="ru-RU" sz="2800" dirty="0"/>
              <a:t> фамилия, имя, отчество родителей (законных представителей) ребенка;</a:t>
            </a:r>
          </a:p>
          <a:p>
            <a:r>
              <a:rPr lang="ru-RU" sz="2800" dirty="0"/>
              <a:t> адрес места жительства ребенка, его родителей (законных представителей);</a:t>
            </a:r>
          </a:p>
          <a:p>
            <a:r>
              <a:rPr lang="ru-RU" sz="2800" dirty="0"/>
              <a:t> контактные телефоны родителей (законных представителей) ребенка, электронные адреса</a:t>
            </a:r>
          </a:p>
          <a:p>
            <a:r>
              <a:rPr lang="ru-RU" sz="2800" dirty="0"/>
              <a:t>данные документов ребенка и родителей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738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06" y="365126"/>
            <a:ext cx="4007744" cy="12576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Заявление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2318197"/>
            <a:ext cx="7547020" cy="3858766"/>
          </a:xfrm>
        </p:spPr>
        <p:txBody>
          <a:bodyPr>
            <a:noAutofit/>
          </a:bodyPr>
          <a:lstStyle/>
          <a:p>
            <a:r>
              <a:rPr lang="ru-RU" sz="2800" dirty="0"/>
              <a:t>о наличии права внеочередного, первоочередного или преимущественного приема;</a:t>
            </a:r>
          </a:p>
          <a:p>
            <a:r>
              <a:rPr lang="ru-RU" sz="2800" dirty="0"/>
              <a:t>о потребности ребенка в обучении по АОП и (или) в создании специальных условий для организации обучения и воспитания обучающегося с ОВЗ в соответствии с заключением ТПМПК (при наличии) или ребенка-инвалида в соответствии с индивидуальной программой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46854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06" y="365126"/>
            <a:ext cx="4007744" cy="12576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Заявление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2318197"/>
            <a:ext cx="7547020" cy="3858766"/>
          </a:xfrm>
        </p:spPr>
        <p:txBody>
          <a:bodyPr>
            <a:noAutofit/>
          </a:bodyPr>
          <a:lstStyle/>
          <a:p>
            <a:r>
              <a:rPr lang="ru-RU" sz="2800" dirty="0"/>
              <a:t>язык образования (в случае получения образования на родном языке из числа языков народов Российской Федерации или на иностранном языке);</a:t>
            </a:r>
          </a:p>
          <a:p>
            <a:endParaRPr lang="ru-RU" sz="2800" dirty="0"/>
          </a:p>
          <a:p>
            <a:r>
              <a:rPr lang="ru-RU" sz="2800" dirty="0"/>
              <a:t>родной язык из числа языков народов Российской Федерации (в случае реализации права на изучение родного языка из числа языков народов Российской Федерации, в том числе русского языка как родного языка)</a:t>
            </a:r>
          </a:p>
        </p:txBody>
      </p:sp>
    </p:spTree>
    <p:extLst>
      <p:ext uri="{BB962C8B-B14F-4D97-AF65-F5344CB8AC3E}">
        <p14:creationId xmlns:p14="http://schemas.microsoft.com/office/powerpoint/2010/main" val="88251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06" y="365126"/>
            <a:ext cx="4007744" cy="12576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Заявление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2318197"/>
            <a:ext cx="7547020" cy="3858766"/>
          </a:xfrm>
        </p:spPr>
        <p:txBody>
          <a:bodyPr>
            <a:noAutofit/>
          </a:bodyPr>
          <a:lstStyle/>
          <a:p>
            <a:r>
              <a:rPr lang="ru-RU" sz="2800" dirty="0"/>
              <a:t> факт ознакомления родителя(ей) (законного(</a:t>
            </a:r>
            <a:r>
              <a:rPr lang="ru-RU" sz="2800" dirty="0" err="1"/>
              <a:t>ых</a:t>
            </a:r>
            <a:r>
              <a:rPr lang="ru-RU" sz="2800" dirty="0"/>
              <a:t>) представителя(ей) ребенка или поступающего с уставом, с лицензией на осуществление образовательной деятельности, со свидетельством о государственной аккредитации, с общеобразовательными программами и другими документами, регламентирующими организацию и осуществление образовательной деятельности, права и обязанности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12797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06" y="365126"/>
            <a:ext cx="4007744" cy="12576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Заявление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2318197"/>
            <a:ext cx="7547020" cy="3858766"/>
          </a:xfrm>
        </p:spPr>
        <p:txBody>
          <a:bodyPr>
            <a:noAutofit/>
          </a:bodyPr>
          <a:lstStyle/>
          <a:p>
            <a:r>
              <a:rPr lang="ru-RU" sz="2800" dirty="0"/>
              <a:t> согласие родителя(ей) (законного(</a:t>
            </a:r>
            <a:r>
              <a:rPr lang="ru-RU" sz="2800" dirty="0" err="1"/>
              <a:t>ых</a:t>
            </a:r>
            <a:r>
              <a:rPr lang="ru-RU" sz="2800" dirty="0"/>
              <a:t>) представителя(ей) ребенка на обучение ребенка по адаптированной образовательной программе (в случае необходимости обучения ребенка по адаптированной образовательной программе);</a:t>
            </a:r>
          </a:p>
          <a:p>
            <a:r>
              <a:rPr lang="ru-RU" sz="2800" dirty="0"/>
              <a:t>согласие родителя(ей) (законного(</a:t>
            </a:r>
            <a:r>
              <a:rPr lang="ru-RU" sz="2800" dirty="0" err="1"/>
              <a:t>ых</a:t>
            </a:r>
            <a:r>
              <a:rPr lang="ru-RU" sz="2800" dirty="0"/>
              <a:t>) представителя(ей) ребенка на обработку персональных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125491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2907" y="365126"/>
            <a:ext cx="425244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Прилагаемые документы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0158" y="2504661"/>
            <a:ext cx="7083379" cy="4467432"/>
          </a:xfrm>
        </p:spPr>
        <p:txBody>
          <a:bodyPr>
            <a:noAutofit/>
          </a:bodyPr>
          <a:lstStyle/>
          <a:p>
            <a:r>
              <a:rPr lang="ru-RU" sz="2800" dirty="0"/>
              <a:t>Копия паспорта или иной документ, удостоверяющий вашу личность;</a:t>
            </a:r>
          </a:p>
          <a:p>
            <a:r>
              <a:rPr lang="ru-RU" sz="2800" dirty="0"/>
              <a:t>свидетельство о рождении ребенка;</a:t>
            </a:r>
          </a:p>
          <a:p>
            <a:r>
              <a:rPr lang="ru-RU" sz="2800" dirty="0"/>
              <a:t>свидетельство о регистрации ребенка по месту жительства или по месту пребывания на закрепленной территории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справка о приеме документов для оформления регистрации по месту жительства</a:t>
            </a:r>
            <a:r>
              <a:rPr lang="ru-RU" sz="2800" dirty="0"/>
              <a:t>;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708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2907" y="365126"/>
            <a:ext cx="425244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Прилагаемые документы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375" y="2395469"/>
            <a:ext cx="7083379" cy="4462531"/>
          </a:xfrm>
        </p:spPr>
        <p:txBody>
          <a:bodyPr>
            <a:noAutofit/>
          </a:bodyPr>
          <a:lstStyle/>
          <a:p>
            <a:pPr lvl="0"/>
            <a:r>
              <a:rPr lang="ru-RU" sz="2600" dirty="0"/>
              <a:t>Копия документа, подтверждающего установление опеки или попечительства (при необходимости)</a:t>
            </a:r>
          </a:p>
          <a:p>
            <a:pPr lvl="0"/>
            <a:r>
              <a:rPr lang="ru-RU" sz="2600" dirty="0"/>
              <a:t>Справка с места работы родителя(ей) (законного(</a:t>
            </a:r>
            <a:r>
              <a:rPr lang="ru-RU" sz="2600" dirty="0" err="1"/>
              <a:t>ых</a:t>
            </a:r>
            <a:r>
              <a:rPr lang="ru-RU" sz="2600" dirty="0"/>
              <a:t>) представителя(ей) ребенка (при наличии права внеочередного или первоочередного приема на обучение)</a:t>
            </a:r>
          </a:p>
          <a:p>
            <a:pPr lvl="0"/>
            <a:r>
              <a:rPr lang="ru-RU" sz="2600" dirty="0"/>
              <a:t>Копия заключения психолого-медико-педагогической комиссии (при наличии).</a:t>
            </a:r>
          </a:p>
          <a:p>
            <a:r>
              <a:rPr lang="ru-RU" sz="2600" dirty="0"/>
              <a:t>другие документы на свое усмотрение (СНИЛС ребенка)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073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2907" y="365126"/>
            <a:ext cx="425244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Прилагаемые документы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375" y="2395469"/>
            <a:ext cx="7083379" cy="4462531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копия свидетельства о рождении полнородных и неполнородных брата и (или) сестры (в случае использования права преимущественного приема на обучение по образовательным программам начального общего образования ребенка в муниципальную образовательную организацию, в которой обучаются его полнородные и неполнородные брат и (или) сестра)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62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875" y="365126"/>
            <a:ext cx="472654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Способы подачи и регистрации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2210" y="3193774"/>
            <a:ext cx="7765774" cy="3664225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/>
              <a:t>Почтовая связь </a:t>
            </a:r>
            <a:r>
              <a:rPr lang="ru-RU" sz="2800" dirty="0"/>
              <a:t>заказным письмом с уведомлением о вручении с вложением копий документов</a:t>
            </a:r>
            <a:r>
              <a:rPr lang="en-US" sz="2800" dirty="0"/>
              <a:t> </a:t>
            </a:r>
            <a:r>
              <a:rPr lang="ru-RU" sz="2800" dirty="0"/>
              <a:t>на адрес школы: с. Сива, ул. Ленина, 57, регистрируется в течение 1 рабочего дня со дня поступления документов</a:t>
            </a:r>
          </a:p>
          <a:p>
            <a:r>
              <a:rPr lang="ru-RU" sz="2800" b="1" dirty="0"/>
              <a:t>В электронной форме </a:t>
            </a:r>
            <a:r>
              <a:rPr lang="ru-RU" sz="2800" dirty="0"/>
              <a:t>с приложением </a:t>
            </a:r>
            <a:r>
              <a:rPr lang="ru-RU" sz="2800" dirty="0" err="1"/>
              <a:t>скан.копий</a:t>
            </a:r>
            <a:r>
              <a:rPr lang="ru-RU" sz="2800" dirty="0"/>
              <a:t> документов на электронный адрес школы </a:t>
            </a:r>
            <a:r>
              <a:rPr lang="en-US" sz="2800" dirty="0">
                <a:hlinkClick r:id="rId2"/>
              </a:rPr>
              <a:t>sivascool2006@yandex.ru</a:t>
            </a:r>
            <a:r>
              <a:rPr lang="ru-RU" sz="2800" dirty="0"/>
              <a:t> ,регистрируется в течение 1 рабочего дня со дня поступления документов</a:t>
            </a:r>
          </a:p>
          <a:p>
            <a:r>
              <a:rPr lang="ru-RU" sz="2800" b="1" dirty="0"/>
              <a:t>С использованием функционала портала Госуслуги </a:t>
            </a:r>
            <a:r>
              <a:rPr lang="en-US" sz="2800" dirty="0">
                <a:hlinkClick r:id="rId3"/>
              </a:rPr>
              <a:t>https://uslugi.permkrai.ru/</a:t>
            </a:r>
            <a:r>
              <a:rPr lang="en-US" sz="2800" dirty="0"/>
              <a:t> </a:t>
            </a:r>
            <a:r>
              <a:rPr lang="ru-RU" sz="2800" dirty="0"/>
              <a:t>, регистрируется автоматически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44721" y="1661376"/>
            <a:ext cx="5164428" cy="1426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/>
              <a:t>Личное обращение </a:t>
            </a:r>
            <a:r>
              <a:rPr lang="ru-RU" sz="3000" dirty="0"/>
              <a:t>в школу с по предварительной записи по тел. 2-14-22, регистрируется в день обращения Заявителя</a:t>
            </a:r>
          </a:p>
        </p:txBody>
      </p:sp>
    </p:spTree>
    <p:extLst>
      <p:ext uri="{BB962C8B-B14F-4D97-AF65-F5344CB8AC3E}">
        <p14:creationId xmlns:p14="http://schemas.microsoft.com/office/powerpoint/2010/main" val="3256475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028" y="365126"/>
            <a:ext cx="426532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ИС «Контингент»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3650" y="2550017"/>
            <a:ext cx="6351699" cy="362694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Регистрация заявления -заполнение всех данных о ребенке и о родителях (законных представителях)</a:t>
            </a:r>
          </a:p>
          <a:p>
            <a:r>
              <a:rPr lang="ru-RU" sz="2800" dirty="0"/>
              <a:t>Проверка документов (оригиналы представить в течение 2 рабочих дней)</a:t>
            </a:r>
          </a:p>
          <a:p>
            <a:r>
              <a:rPr lang="ru-RU" sz="2800" dirty="0"/>
              <a:t>Расписка в получении документов</a:t>
            </a:r>
          </a:p>
          <a:p>
            <a:r>
              <a:rPr lang="ru-RU" sz="2800" dirty="0"/>
              <a:t>Исполнение/отказ в предоставлении услуги в течение 7 рабочих дней</a:t>
            </a:r>
          </a:p>
          <a:p>
            <a:r>
              <a:rPr lang="ru-RU" sz="2800" dirty="0"/>
              <a:t>Уведомление о зачислении или об отказе</a:t>
            </a:r>
          </a:p>
        </p:txBody>
      </p:sp>
    </p:spTree>
    <p:extLst>
      <p:ext uri="{BB962C8B-B14F-4D97-AF65-F5344CB8AC3E}">
        <p14:creationId xmlns:p14="http://schemas.microsoft.com/office/powerpoint/2010/main" val="87850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0631" y="133307"/>
            <a:ext cx="5383369" cy="13255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Нормативное основание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2783" y="3812146"/>
            <a:ext cx="7215155" cy="2833352"/>
          </a:xfrm>
        </p:spPr>
        <p:txBody>
          <a:bodyPr>
            <a:normAutofit/>
          </a:bodyPr>
          <a:lstStyle/>
          <a:p>
            <a:r>
              <a:rPr lang="ru-RU" sz="2800" dirty="0"/>
              <a:t>Приказ Министерства просвещения РФ от    2 сентября 2020 г. № 458 "Об утверждении Порядка приема на обучение по образовательным программам начального общего, основного общего и среднего общего образования"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0175" y="1339403"/>
            <a:ext cx="54091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Федеральный закон "Об образовании в Российской Федерации" от 29.12.2012 N 273-ФЗ (последняя редакция)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8529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16" y="365126"/>
            <a:ext cx="4136533" cy="132556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Отказ/отклонение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313" y="2369712"/>
            <a:ext cx="7132656" cy="4123161"/>
          </a:xfrm>
        </p:spPr>
        <p:txBody>
          <a:bodyPr>
            <a:noAutofit/>
          </a:bodyPr>
          <a:lstStyle/>
          <a:p>
            <a:r>
              <a:rPr lang="ru-RU" sz="2400" dirty="0"/>
              <a:t>Наличие исправлений в документах</a:t>
            </a:r>
          </a:p>
          <a:p>
            <a:r>
              <a:rPr lang="ru-RU" sz="2400" dirty="0"/>
              <a:t>Наличие повреждений документов, нарушающих содержание</a:t>
            </a:r>
          </a:p>
          <a:p>
            <a:r>
              <a:rPr lang="ru-RU" sz="2400" dirty="0"/>
              <a:t>Обращение в </a:t>
            </a:r>
            <a:r>
              <a:rPr lang="ru-RU" sz="2400" dirty="0" err="1"/>
              <a:t>неприёмное</a:t>
            </a:r>
            <a:r>
              <a:rPr lang="ru-RU" sz="2400" dirty="0"/>
              <a:t> время</a:t>
            </a:r>
          </a:p>
          <a:p>
            <a:r>
              <a:rPr lang="ru-RU" sz="2400" dirty="0"/>
              <a:t>Обращение в неустановленные сроки</a:t>
            </a:r>
          </a:p>
          <a:p>
            <a:r>
              <a:rPr lang="ru-RU" sz="2400" dirty="0"/>
              <a:t>Обращение лица, не являющегося родителем (законных  представителей)</a:t>
            </a:r>
          </a:p>
          <a:p>
            <a:r>
              <a:rPr lang="ru-RU" sz="2400" dirty="0"/>
              <a:t>Представлен неполный комплект документов</a:t>
            </a:r>
          </a:p>
          <a:p>
            <a:r>
              <a:rPr lang="ru-RU" sz="2400" dirty="0"/>
              <a:t>Не предъявлены оригиналы документов</a:t>
            </a:r>
          </a:p>
          <a:p>
            <a:r>
              <a:rPr lang="ru-RU" sz="2400" dirty="0"/>
              <a:t>Отсутствие мест в образовательном учреждении</a:t>
            </a:r>
          </a:p>
        </p:txBody>
      </p:sp>
    </p:spTree>
    <p:extLst>
      <p:ext uri="{BB962C8B-B14F-4D97-AF65-F5344CB8AC3E}">
        <p14:creationId xmlns:p14="http://schemas.microsoft.com/office/powerpoint/2010/main" val="312917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FD1EC-D30B-4BCB-902F-D8B51AA9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878" y="365126"/>
            <a:ext cx="4685472" cy="13255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Возраст начала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E64081-D378-4D1C-9292-579DC0E42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65" y="2835965"/>
            <a:ext cx="6593785" cy="3340998"/>
          </a:xfrm>
        </p:spPr>
        <p:txBody>
          <a:bodyPr>
            <a:noAutofit/>
          </a:bodyPr>
          <a:lstStyle/>
          <a:p>
            <a:r>
              <a:rPr lang="ru-RU" sz="2800" dirty="0"/>
              <a:t>Обучение в начальной школе начинается с момента достижения детьми возраста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6 лет 6 месяцев </a:t>
            </a:r>
            <a:r>
              <a:rPr lang="ru-RU" sz="2800" dirty="0"/>
              <a:t>при отсутствии противопоказаний по состоянию здоровья, но не позже достижения ими возраста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8 лет.</a:t>
            </a:r>
            <a:r>
              <a:rPr lang="ru-RU" sz="2800" b="1" dirty="0"/>
              <a:t> </a:t>
            </a:r>
          </a:p>
          <a:p>
            <a:r>
              <a:rPr lang="ru-RU" sz="2800" dirty="0"/>
              <a:t>в более раннем или более позднем возрасте с разрешения Учредителя.</a:t>
            </a:r>
          </a:p>
        </p:txBody>
      </p:sp>
    </p:spTree>
    <p:extLst>
      <p:ext uri="{BB962C8B-B14F-4D97-AF65-F5344CB8AC3E}">
        <p14:creationId xmlns:p14="http://schemas.microsoft.com/office/powerpoint/2010/main" val="20317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149" y="759854"/>
            <a:ext cx="4481848" cy="14424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Шаг 1. </a:t>
            </a:r>
            <a:r>
              <a:rPr lang="ru-RU" b="1" dirty="0"/>
              <a:t>Выберите школу, в которую может поступить ваш ребенок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6765" y="2537136"/>
            <a:ext cx="7527235" cy="43208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/>
              <a:t>Постановление Администрации Сивинского  муниципального округа № 95 от 15.03.2022    «О закреплении образовательных организаций, реализующих программы начального общего, основного общего, среднего общего образования за территориями Сивинского муниципального округа Пермского края»</a:t>
            </a:r>
          </a:p>
          <a:p>
            <a:pPr marL="0" indent="0" algn="ctr">
              <a:buNone/>
            </a:pPr>
            <a:r>
              <a:rPr lang="ru-RU" sz="3000" b="1" u="sng" dirty="0">
                <a:solidFill>
                  <a:srgbClr val="FF0000"/>
                </a:solidFill>
              </a:rPr>
              <a:t>Место образовательной деятельности с. Сива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Сива, Савичи, Дмитриево, </a:t>
            </a:r>
            <a:r>
              <a:rPr lang="ru-RU" sz="2800" dirty="0" err="1">
                <a:solidFill>
                  <a:srgbClr val="FF0000"/>
                </a:solidFill>
              </a:rPr>
              <a:t>Канцар</a:t>
            </a:r>
            <a:r>
              <a:rPr lang="ru-RU" sz="2800" dirty="0">
                <a:solidFill>
                  <a:srgbClr val="FF0000"/>
                </a:solidFill>
              </a:rPr>
              <a:t>,  Образцово, </a:t>
            </a:r>
            <a:r>
              <a:rPr lang="ru-RU" sz="2800" dirty="0" err="1">
                <a:solidFill>
                  <a:srgbClr val="FF0000"/>
                </a:solidFill>
              </a:rPr>
              <a:t>Старково</a:t>
            </a:r>
            <a:r>
              <a:rPr lang="ru-RU" sz="2800" dirty="0">
                <a:solidFill>
                  <a:srgbClr val="FF0000"/>
                </a:solidFill>
              </a:rPr>
              <a:t>, Крылово, Конево, </a:t>
            </a:r>
            <a:r>
              <a:rPr lang="ru-RU" sz="2800" dirty="0" err="1">
                <a:solidFill>
                  <a:srgbClr val="FF0000"/>
                </a:solidFill>
              </a:rPr>
              <a:t>Пахомово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Володята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Старково</a:t>
            </a:r>
            <a:r>
              <a:rPr lang="ru-RU" sz="2800" dirty="0">
                <a:solidFill>
                  <a:srgbClr val="FF0000"/>
                </a:solidFill>
              </a:rPr>
              <a:t>, Черепаново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149" y="759854"/>
            <a:ext cx="4481848" cy="14424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Шаг 1. </a:t>
            </a:r>
            <a:r>
              <a:rPr lang="ru-RU" b="1" dirty="0"/>
              <a:t>Выберите школу, в которую может поступить ваш ребенок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7652" y="2537136"/>
            <a:ext cx="8216349" cy="4320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Постановление Администрации Сивинского  муниципального округа № 95 от 15.03.2022    «О закреплении образовательных организаций, реализующих программы начального общего, основного общего, среднего общего образования за территориями Сивинского муниципального округа Пермского края»</a:t>
            </a:r>
          </a:p>
          <a:p>
            <a:pPr marL="0" indent="0" algn="ctr">
              <a:buNone/>
            </a:pPr>
            <a:r>
              <a:rPr lang="ru-RU" sz="3000" b="1" u="sng" dirty="0">
                <a:solidFill>
                  <a:srgbClr val="FF0000"/>
                </a:solidFill>
              </a:rPr>
              <a:t>Место образовательной деятельности с. </a:t>
            </a:r>
            <a:r>
              <a:rPr lang="ru-RU" sz="3000" b="1" u="sng" dirty="0" err="1">
                <a:solidFill>
                  <a:srgbClr val="FF0000"/>
                </a:solidFill>
              </a:rPr>
              <a:t>Кизьва</a:t>
            </a:r>
            <a:endParaRPr lang="ru-RU" sz="3000" b="1" u="sng" dirty="0">
              <a:solidFill>
                <a:srgbClr val="FF0000"/>
              </a:solidFill>
            </a:endParaRPr>
          </a:p>
          <a:p>
            <a:r>
              <a:rPr lang="ru-RU" sz="2800" dirty="0" err="1">
                <a:solidFill>
                  <a:srgbClr val="FF0000"/>
                </a:solidFill>
              </a:rPr>
              <a:t>Кизьва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Слащево</a:t>
            </a:r>
            <a:r>
              <a:rPr lang="ru-RU" sz="2800" dirty="0">
                <a:solidFill>
                  <a:srgbClr val="FF0000"/>
                </a:solidFill>
              </a:rPr>
              <a:t>, Плотниково, Демидово, </a:t>
            </a:r>
            <a:r>
              <a:rPr lang="ru-RU" sz="2800" dirty="0" err="1">
                <a:solidFill>
                  <a:srgbClr val="FF0000"/>
                </a:solidFill>
              </a:rPr>
              <a:t>Кышата</a:t>
            </a:r>
            <a:r>
              <a:rPr lang="ru-RU" sz="2800" dirty="0">
                <a:solidFill>
                  <a:srgbClr val="FF0000"/>
                </a:solidFill>
              </a:rPr>
              <a:t>, Никольская, </a:t>
            </a:r>
            <a:r>
              <a:rPr lang="ru-RU" sz="2800" dirty="0" err="1">
                <a:solidFill>
                  <a:srgbClr val="FF0000"/>
                </a:solidFill>
              </a:rPr>
              <a:t>Бутусово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Базаново</a:t>
            </a:r>
            <a:r>
              <a:rPr lang="ru-RU" sz="2800" dirty="0">
                <a:solidFill>
                  <a:srgbClr val="FF0000"/>
                </a:solidFill>
              </a:rPr>
              <a:t>, Верх-</a:t>
            </a:r>
            <a:r>
              <a:rPr lang="ru-RU" sz="2800" dirty="0" err="1">
                <a:solidFill>
                  <a:srgbClr val="FF0000"/>
                </a:solidFill>
              </a:rPr>
              <a:t>Тыка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Коротково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Жернаково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Ершата</a:t>
            </a:r>
            <a:r>
              <a:rPr lang="ru-RU" sz="2800" dirty="0">
                <a:solidFill>
                  <a:srgbClr val="FF0000"/>
                </a:solidFill>
              </a:rPr>
              <a:t>, Первомайский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17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65938" y="365126"/>
            <a:ext cx="4149412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Шаг 2. </a:t>
            </a:r>
            <a:r>
              <a:rPr lang="ru-RU" dirty="0"/>
              <a:t>Ознакомьтесь с документами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0162" y="2537137"/>
            <a:ext cx="7186413" cy="4146997"/>
          </a:xfrm>
        </p:spPr>
        <p:txBody>
          <a:bodyPr/>
          <a:lstStyle/>
          <a:p>
            <a:r>
              <a:rPr lang="ru-RU" sz="2400" dirty="0"/>
              <a:t> устав школы, ее лицензия на осуществление образовательной деятельности, свидетельство о государственной аккредитации, образовательные программы и другие документы, регламентирующие организацию и осуществление образовательной деятельности, права и обязанности обучающихся. </a:t>
            </a:r>
          </a:p>
          <a:p>
            <a:endParaRPr lang="ru-RU" sz="2400" dirty="0"/>
          </a:p>
          <a:p>
            <a:r>
              <a:rPr lang="ru-RU" sz="2400" dirty="0"/>
              <a:t>Факт ознакомления с данными документами фиксируется в заявлении о приеме и заверяется вашей личной подписью.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20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8056" y="502276"/>
            <a:ext cx="4906851" cy="220228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Шаг 3. </a:t>
            </a:r>
            <a:r>
              <a:rPr lang="ru-RU" dirty="0"/>
              <a:t>Подготовьте заявление и необходимые документы и представьте их в школу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79" y="2478157"/>
            <a:ext cx="7418232" cy="4379843"/>
          </a:xfrm>
        </p:spPr>
        <p:txBody>
          <a:bodyPr>
            <a:normAutofit fontScale="92500" lnSpcReduction="20000"/>
          </a:bodyPr>
          <a:lstStyle/>
          <a:p>
            <a:endParaRPr lang="ru-RU" b="1" dirty="0"/>
          </a:p>
          <a:p>
            <a:r>
              <a:rPr lang="ru-RU" sz="2800" b="1" dirty="0"/>
              <a:t>В 2022-2023 учебном году </a:t>
            </a:r>
            <a:r>
              <a:rPr lang="ru-RU" sz="2800" dirty="0"/>
              <a:t>планируется    открытие параллели первых классов на </a:t>
            </a:r>
            <a:r>
              <a:rPr lang="ru-RU" sz="2800" b="1" dirty="0"/>
              <a:t>75 мест (3 класса-комплекта) по месту образовательной деятельности с. Сива и 1 класс в </a:t>
            </a:r>
            <a:r>
              <a:rPr lang="ru-RU" sz="2800" b="1" dirty="0" err="1"/>
              <a:t>Кизьве</a:t>
            </a:r>
            <a:r>
              <a:rPr lang="ru-RU" sz="2800" b="1" dirty="0"/>
              <a:t> </a:t>
            </a:r>
            <a:r>
              <a:rPr lang="ru-RU" sz="2800" dirty="0"/>
              <a:t>в соответствии с требованиями СанПиН</a:t>
            </a:r>
          </a:p>
          <a:p>
            <a:endParaRPr lang="ru-RU" sz="2800" b="1" dirty="0"/>
          </a:p>
          <a:p>
            <a:r>
              <a:rPr lang="ru-RU" sz="2800" b="1" dirty="0"/>
              <a:t>С</a:t>
            </a:r>
            <a:r>
              <a:rPr lang="ru-RU" sz="2800" dirty="0"/>
              <a:t> </a:t>
            </a:r>
            <a:r>
              <a:rPr lang="ru-RU" sz="2800" b="1" dirty="0"/>
              <a:t>1 апреля по 30 июня 2022 года</a:t>
            </a:r>
            <a:r>
              <a:rPr lang="ru-RU" sz="2800" dirty="0"/>
              <a:t> для проживающих на закрепленных за школой территориях </a:t>
            </a:r>
          </a:p>
          <a:p>
            <a:endParaRPr lang="ru-RU" sz="2800" dirty="0"/>
          </a:p>
          <a:p>
            <a:r>
              <a:rPr lang="ru-RU" sz="2800" b="1" dirty="0"/>
              <a:t>С 6 июля по 5 сентября 2022 года</a:t>
            </a:r>
            <a:r>
              <a:rPr lang="ru-RU" sz="2800" dirty="0"/>
              <a:t> регистрируются остальные заявления на вакантные  места.</a:t>
            </a:r>
          </a:p>
        </p:txBody>
      </p:sp>
    </p:spTree>
    <p:extLst>
      <p:ext uri="{BB962C8B-B14F-4D97-AF65-F5344CB8AC3E}">
        <p14:creationId xmlns:p14="http://schemas.microsoft.com/office/powerpoint/2010/main" val="231522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38" y="365126"/>
            <a:ext cx="453336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В первоочередном порядке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379BF3-7688-4B75-8EEB-8D657CA8C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65" y="3525079"/>
            <a:ext cx="8136835" cy="308775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 дети, указанные в части 6 статьи 46 Федерального закона от 7 февраля 2011 г. № 3-ФЗ "О полиции»;</a:t>
            </a:r>
          </a:p>
          <a:p>
            <a:r>
              <a:rPr lang="ru-RU" sz="2800" dirty="0"/>
              <a:t>дети сотрудников органов внутренних дел, не являющихся сотрудниками полиции;</a:t>
            </a:r>
            <a:endParaRPr lang="ru-RU" sz="2800" baseline="30000" dirty="0"/>
          </a:p>
          <a:p>
            <a:r>
              <a:rPr lang="ru-RU" sz="2800" dirty="0"/>
              <a:t>дети, указанные в части 14 статьи 3 Федерального закона от 30 декабря 2012 г. № 283-ФЗ "О социальных гарантиях сотрудникам некоторых федеральных органов исполнительной власти и внесении изменений в законодательные акты Российской Федерации"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FCE4B975-582C-45B4-AF75-DE445CBF7D45}"/>
              </a:ext>
            </a:extLst>
          </p:cNvPr>
          <p:cNvSpPr txBox="1">
            <a:spLocks/>
          </p:cNvSpPr>
          <p:nvPr/>
        </p:nvSpPr>
        <p:spPr>
          <a:xfrm>
            <a:off x="3856089" y="1690689"/>
            <a:ext cx="5062624" cy="18343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дети, указанные в абзаце втором части 6 статьи 19 ФЗ от 27 мая 1998 г. № 76-ФЗ "О статусе военнослужащих", по месту жительства их семей</a:t>
            </a:r>
          </a:p>
        </p:txBody>
      </p:sp>
    </p:spTree>
    <p:extLst>
      <p:ext uri="{BB962C8B-B14F-4D97-AF65-F5344CB8AC3E}">
        <p14:creationId xmlns:p14="http://schemas.microsoft.com/office/powerpoint/2010/main" val="417193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38" y="365126"/>
            <a:ext cx="453336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Преимущественный прием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948" y="2875723"/>
            <a:ext cx="7021401" cy="3731140"/>
          </a:xfrm>
        </p:spPr>
        <p:txBody>
          <a:bodyPr>
            <a:normAutofit fontScale="92500" lnSpcReduction="20000"/>
          </a:bodyPr>
          <a:lstStyle/>
          <a:p>
            <a:pPr indent="342900" algn="just"/>
            <a:r>
              <a:rPr lang="ru-RU" sz="3000" dirty="0">
                <a:solidFill>
                  <a:srgbClr val="333333"/>
                </a:solidFill>
              </a:rPr>
              <a:t>Проживающие в одной семье и имеющие общее место жительства дети имеют право преимущественного приема на обучение по основным общеобразовательным программам дошкольного образования и начального общего образования в государственные и муниципальные образовательные организации, в которых обучаются их братья и (или) сестры."</a:t>
            </a:r>
            <a:r>
              <a:rPr lang="en-US" sz="3000" dirty="0">
                <a:solidFill>
                  <a:srgbClr val="333333"/>
                </a:solidFill>
              </a:rPr>
              <a:t> (</a:t>
            </a:r>
            <a:r>
              <a:rPr lang="ru-RU" sz="3000" dirty="0">
                <a:solidFill>
                  <a:srgbClr val="333333"/>
                </a:solidFill>
              </a:rPr>
              <a:t>изменения от 02.12.2019  в ФЗ</a:t>
            </a:r>
            <a:r>
              <a:rPr lang="en-US" sz="3000" dirty="0">
                <a:solidFill>
                  <a:srgbClr val="333333"/>
                </a:solidFill>
              </a:rPr>
              <a:t>-273</a:t>
            </a:r>
            <a:r>
              <a:rPr lang="ru-RU" sz="3000" dirty="0">
                <a:solidFill>
                  <a:srgbClr val="333333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0223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1032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Нормативное основание</vt:lpstr>
      <vt:lpstr>Возраст начала обучения</vt:lpstr>
      <vt:lpstr>Шаг 1. Выберите школу, в которую может поступить ваш ребенок</vt:lpstr>
      <vt:lpstr>Шаг 1. Выберите школу, в которую может поступить ваш ребенок</vt:lpstr>
      <vt:lpstr>Шаг 2. Ознакомьтесь с документами школы</vt:lpstr>
      <vt:lpstr>Шаг 3. Подготовьте заявление и необходимые документы и представьте их в школу</vt:lpstr>
      <vt:lpstr>В первоочередном порядке</vt:lpstr>
      <vt:lpstr>Преимущественный прием</vt:lpstr>
      <vt:lpstr>Заявление </vt:lpstr>
      <vt:lpstr>Заявление </vt:lpstr>
      <vt:lpstr>Заявление </vt:lpstr>
      <vt:lpstr>Заявление </vt:lpstr>
      <vt:lpstr>Заявление </vt:lpstr>
      <vt:lpstr>Прилагаемые документы </vt:lpstr>
      <vt:lpstr>Прилагаемые документы </vt:lpstr>
      <vt:lpstr>Прилагаемые документы </vt:lpstr>
      <vt:lpstr>Способы подачи и регистрации</vt:lpstr>
      <vt:lpstr>ИС «Контингент»</vt:lpstr>
      <vt:lpstr>Отказ/отклонение документов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Prometheus</dc:creator>
  <cp:lastModifiedBy>Учитель</cp:lastModifiedBy>
  <cp:revision>45</cp:revision>
  <dcterms:created xsi:type="dcterms:W3CDTF">2014-11-21T11:00:06Z</dcterms:created>
  <dcterms:modified xsi:type="dcterms:W3CDTF">2022-03-25T10:27:34Z</dcterms:modified>
</cp:coreProperties>
</file>